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5"/>
  </p:notesMasterIdLst>
  <p:sldIdLst>
    <p:sldId id="414" r:id="rId5"/>
    <p:sldId id="670" r:id="rId6"/>
    <p:sldId id="671" r:id="rId7"/>
    <p:sldId id="674" r:id="rId8"/>
    <p:sldId id="673" r:id="rId9"/>
    <p:sldId id="675" r:id="rId10"/>
    <p:sldId id="672" r:id="rId11"/>
    <p:sldId id="678" r:id="rId12"/>
    <p:sldId id="676" r:id="rId13"/>
    <p:sldId id="677" r:id="rId1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Boyle" initials="JB" lastIdx="2" clrIdx="0">
    <p:extLst>
      <p:ext uri="{19B8F6BF-5375-455C-9EA6-DF929625EA0E}">
        <p15:presenceInfo xmlns:p15="http://schemas.microsoft.com/office/powerpoint/2012/main" userId="S::jboyle@sacrt.com::f08648ab-e504-47bf-aab2-78e8f6cbc78a" providerId="AD"/>
      </p:ext>
    </p:extLst>
  </p:cmAuthor>
  <p:cmAuthor id="2" name="Sarah Poe" initials="SP" lastIdx="2" clrIdx="1">
    <p:extLst>
      <p:ext uri="{19B8F6BF-5375-455C-9EA6-DF929625EA0E}">
        <p15:presenceInfo xmlns:p15="http://schemas.microsoft.com/office/powerpoint/2012/main" userId="S::SPoe@sacrt.com::64521b16-c167-4478-b535-9acaa9055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CC"/>
    <a:srgbClr val="CC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28DA8-BEFB-427E-BAF9-DCE2A67BF607}" v="3" dt="2022-02-24T21:13:32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170583" cy="480388"/>
          </a:xfrm>
          <a:prstGeom prst="rect">
            <a:avLst/>
          </a:prstGeom>
        </p:spPr>
        <p:txBody>
          <a:bodyPr vert="horz" lIns="94822" tIns="47411" rIns="94822" bIns="4741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9" y="0"/>
            <a:ext cx="3170583" cy="480388"/>
          </a:xfrm>
          <a:prstGeom prst="rect">
            <a:avLst/>
          </a:prstGeom>
        </p:spPr>
        <p:txBody>
          <a:bodyPr vert="horz" lIns="94822" tIns="47411" rIns="94822" bIns="47411" rtlCol="0"/>
          <a:lstStyle>
            <a:lvl1pPr algn="r">
              <a:defRPr sz="1300"/>
            </a:lvl1pPr>
          </a:lstStyle>
          <a:p>
            <a:fld id="{A41145BB-67BC-4FC5-BA99-2D276DB94F3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2" tIns="47411" rIns="94822" bIns="474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5" y="4561231"/>
            <a:ext cx="5850834" cy="4320213"/>
          </a:xfrm>
          <a:prstGeom prst="rect">
            <a:avLst/>
          </a:prstGeom>
        </p:spPr>
        <p:txBody>
          <a:bodyPr vert="horz" lIns="94822" tIns="47411" rIns="94822" bIns="474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119172"/>
            <a:ext cx="3170583" cy="480388"/>
          </a:xfrm>
          <a:prstGeom prst="rect">
            <a:avLst/>
          </a:prstGeom>
        </p:spPr>
        <p:txBody>
          <a:bodyPr vert="horz" lIns="94822" tIns="47411" rIns="94822" bIns="4741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9" y="9119172"/>
            <a:ext cx="3170583" cy="480388"/>
          </a:xfrm>
          <a:prstGeom prst="rect">
            <a:avLst/>
          </a:prstGeom>
        </p:spPr>
        <p:txBody>
          <a:bodyPr vert="horz" lIns="94822" tIns="47411" rIns="94822" bIns="47411" rtlCol="0" anchor="b"/>
          <a:lstStyle>
            <a:lvl1pPr algn="r">
              <a:defRPr sz="1300"/>
            </a:lvl1pPr>
          </a:lstStyle>
          <a:p>
            <a:fld id="{803F7EA9-F89C-476E-98D0-20AEAA7B9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4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7EA9-F89C-476E-98D0-20AEAA7B9C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6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7EA9-F89C-476E-98D0-20AEAA7B9C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9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D4909-BC8D-4602-B209-040E4D7D0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6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526BC-BFD8-4962-993E-7E46CB821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46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AFE12-D2AE-43D8-B882-26FB9CC25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3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8418D-7BBF-4255-8983-8AFF69D12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45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A063-6026-4C88-882C-C30EF1EE2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73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44786-911F-4E29-AE34-DAC63B9A5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11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E318D-5EF9-44E1-85BA-7D851560F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27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8DBD9-8BF4-48E8-9A57-011D4A408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98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D2115-EE32-4D33-AF34-3584E4FDD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54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F74AE-FA7A-4877-90DC-16060CB6D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17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7578A-7C41-4FC9-BBC1-4153D851D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21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robinson-HD500:jobs:rt%20departments:gm:powerpoints:templates:template5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8D8D5B-391B-411A-A9C9-A39C8AD851F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robinson-HD500:jobs:rt departments:gm:powerpoints:templates:template5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81F1-3501-4F6D-A67A-4AF7902B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396" y="1199709"/>
            <a:ext cx="6579315" cy="1238694"/>
          </a:xfrm>
        </p:spPr>
        <p:txBody>
          <a:bodyPr/>
          <a:lstStyle/>
          <a:p>
            <a:r>
              <a:rPr lang="en-US" sz="3600" b="1">
                <a:solidFill>
                  <a:schemeClr val="accent6"/>
                </a:solidFill>
                <a:latin typeface="+mn-lt"/>
                <a:cs typeface="Arial"/>
              </a:rPr>
              <a:t>Zero Emission Vehicle </a:t>
            </a:r>
            <a:br>
              <a:rPr lang="en-US" sz="3600" b="1">
                <a:solidFill>
                  <a:schemeClr val="accent6"/>
                </a:solidFill>
                <a:latin typeface="+mn-lt"/>
                <a:cs typeface="Arial"/>
              </a:rPr>
            </a:br>
            <a:r>
              <a:rPr lang="en-US" sz="3600" b="1">
                <a:solidFill>
                  <a:schemeClr val="accent6"/>
                </a:solidFill>
                <a:latin typeface="+mn-lt"/>
                <a:cs typeface="Arial"/>
              </a:rPr>
              <a:t>Transition Plan Phase II</a:t>
            </a:r>
            <a:br>
              <a:rPr lang="en-US" sz="3600">
                <a:solidFill>
                  <a:schemeClr val="accent6"/>
                </a:solidFill>
                <a:latin typeface="+mn-lt"/>
                <a:cs typeface="Arial"/>
              </a:rPr>
            </a:br>
            <a:br>
              <a:rPr lang="en-US" sz="3600">
                <a:latin typeface="+mn-lt"/>
                <a:cs typeface="Arial"/>
              </a:rPr>
            </a:br>
            <a:endParaRPr lang="en-US" sz="360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8E200-73A3-4386-85CA-B66BB05E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318D-5EF9-44E1-85BA-7D851560F49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B423D-A97C-4445-A8E7-EAA5F3D5A96B}"/>
              </a:ext>
            </a:extLst>
          </p:cNvPr>
          <p:cNvSpPr txBox="1"/>
          <p:nvPr/>
        </p:nvSpPr>
        <p:spPr>
          <a:xfrm>
            <a:off x="639717" y="5284005"/>
            <a:ext cx="790575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cs typeface="Arial"/>
              </a:rPr>
              <a:t>Presentation to: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cs typeface="Arial"/>
              </a:rPr>
              <a:t>SACOG TCC</a:t>
            </a:r>
            <a:br>
              <a:rPr lang="en-US" b="1" dirty="0">
                <a:solidFill>
                  <a:schemeClr val="accent6"/>
                </a:solidFill>
                <a:cs typeface="Arial"/>
              </a:rPr>
            </a:br>
            <a:r>
              <a:rPr lang="en-US" sz="2000" b="1" dirty="0">
                <a:solidFill>
                  <a:schemeClr val="accent6"/>
                </a:solidFill>
                <a:cs typeface="Arial"/>
              </a:rPr>
              <a:t>March 16, 2022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E8027E-A529-4E75-B19B-9411B8153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382" y="1842623"/>
            <a:ext cx="5253644" cy="346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4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A91D-FD83-4258-A26B-DCB45D3F1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4025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Next Steps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0D128-4648-4039-A7E3-7CC93076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318D-5EF9-44E1-85BA-7D851560F49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8D9422-7B97-4A59-85FA-CF97234C2CFF}"/>
              </a:ext>
            </a:extLst>
          </p:cNvPr>
          <p:cNvSpPr txBox="1"/>
          <p:nvPr/>
        </p:nvSpPr>
        <p:spPr>
          <a:xfrm>
            <a:off x="614238" y="1667025"/>
            <a:ext cx="78439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</a:rPr>
              <a:t>Acquire sites and begin utility coordination and negotiations.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</a:rPr>
              <a:t>Refine conceptual drawings and/or develop 100% designs and a detailed Master Plan.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</a:rPr>
              <a:t>Plan service relocations and identify cost impacts.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</a:rPr>
              <a:t>If necessary, engage CARB to file for exemptions. </a:t>
            </a:r>
          </a:p>
        </p:txBody>
      </p:sp>
    </p:spTree>
    <p:extLst>
      <p:ext uri="{BB962C8B-B14F-4D97-AF65-F5344CB8AC3E}">
        <p14:creationId xmlns:p14="http://schemas.microsoft.com/office/powerpoint/2010/main" val="157691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949B7-0D23-4475-A469-1542C4C0D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810" y="1568335"/>
            <a:ext cx="8524875" cy="446975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6"/>
                </a:solidFill>
                <a:ea typeface="+mn-lt"/>
                <a:cs typeface="+mn-lt"/>
              </a:rPr>
              <a:t>California Air Resources Board (CARB) adopted Innovative Clean Transit (ICT) regulation in December 2018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chemeClr val="accent6"/>
                </a:solidFill>
                <a:ea typeface="+mn-lt"/>
                <a:cs typeface="+mn-lt"/>
              </a:rPr>
              <a:t>Requires all transit agencies to transition to 100% zero emission fleet by 2040.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chemeClr val="accent6"/>
                </a:solidFill>
                <a:ea typeface="+mn-lt"/>
                <a:cs typeface="+mn-lt"/>
              </a:rPr>
              <a:t>Zero Emission Bus Rollout was adopted by </a:t>
            </a:r>
            <a:r>
              <a:rPr lang="en-US" err="1">
                <a:solidFill>
                  <a:schemeClr val="accent6"/>
                </a:solidFill>
                <a:ea typeface="+mn-lt"/>
                <a:cs typeface="+mn-lt"/>
              </a:rPr>
              <a:t>SacRT</a:t>
            </a:r>
            <a:r>
              <a:rPr lang="en-US">
                <a:solidFill>
                  <a:schemeClr val="accent6"/>
                </a:solidFill>
                <a:ea typeface="+mn-lt"/>
                <a:cs typeface="+mn-lt"/>
              </a:rPr>
              <a:t> Board in October 2020, as required by CARB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chemeClr val="accent6"/>
                </a:solidFill>
                <a:ea typeface="+mn-lt"/>
                <a:cs typeface="+mn-lt"/>
              </a:rPr>
              <a:t>Annual Reporting of fleet data to CARB began in 2021. </a:t>
            </a:r>
          </a:p>
          <a:p>
            <a:pPr>
              <a:spcAft>
                <a:spcPts val="600"/>
              </a:spcAft>
            </a:pPr>
            <a:r>
              <a:rPr lang="en-US" err="1">
                <a:solidFill>
                  <a:schemeClr val="accent6"/>
                </a:solidFill>
                <a:ea typeface="+mn-lt"/>
                <a:cs typeface="+mn-lt"/>
              </a:rPr>
              <a:t>SacRT</a:t>
            </a:r>
            <a:r>
              <a:rPr lang="en-US">
                <a:solidFill>
                  <a:schemeClr val="accent6"/>
                </a:solidFill>
                <a:ea typeface="+mn-lt"/>
                <a:cs typeface="+mn-lt"/>
              </a:rPr>
              <a:t> Phase I Zero Emission Vehicle Plan completed in 2020, included ICT Rollout Plan.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8E200-73A3-4386-85CA-B66BB05E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4720" y="6550152"/>
            <a:ext cx="1905000" cy="457200"/>
          </a:xfrm>
        </p:spPr>
        <p:txBody>
          <a:bodyPr/>
          <a:lstStyle/>
          <a:p>
            <a:fld id="{696E318D-5EF9-44E1-85BA-7D851560F49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FBE491-BAEC-4C47-B391-C16E8E3C7263}"/>
              </a:ext>
            </a:extLst>
          </p:cNvPr>
          <p:cNvSpPr txBox="1">
            <a:spLocks/>
          </p:cNvSpPr>
          <p:nvPr/>
        </p:nvSpPr>
        <p:spPr bwMode="auto">
          <a:xfrm>
            <a:off x="-230315" y="910569"/>
            <a:ext cx="9144000" cy="55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3600" b="1" kern="0">
                <a:solidFill>
                  <a:schemeClr val="accent6"/>
                </a:solidFill>
                <a:cs typeface="Arial"/>
              </a:rPr>
              <a:t>Background</a:t>
            </a:r>
            <a:endParaRPr lang="en-US" sz="3600">
              <a:solidFill>
                <a:schemeClr val="accent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34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BEB1-B7E9-49AA-9DD9-7CDDA4A0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813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ZEV Planning Phase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46CAA-D468-4246-A190-4476B227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18731"/>
            <a:ext cx="7124008" cy="639762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Plan is Organized in the Following Sections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7533B-F004-4FBA-9444-CC70409C0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077200" cy="3951288"/>
          </a:xfrm>
        </p:spPr>
        <p:txBody>
          <a:bodyPr/>
          <a:lstStyle/>
          <a:p>
            <a:pPr marL="0" indent="0" algn="just" rtl="0" fontAlgn="base">
              <a:buNone/>
            </a:pPr>
            <a:r>
              <a:rPr lang="en-US" sz="1800" b="0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This report is organized into five main sections: </a:t>
            </a:r>
            <a:endParaRPr lang="en-US" b="0" i="0">
              <a:solidFill>
                <a:schemeClr val="accent6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1800" b="1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Introduction</a:t>
            </a:r>
            <a:r>
              <a:rPr lang="en-US" sz="1800" b="0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 – Provides the background on the project, </a:t>
            </a:r>
            <a:r>
              <a:rPr lang="en-US" sz="1800" b="0" i="0" err="1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SacRT’s</a:t>
            </a:r>
            <a:r>
              <a:rPr lang="en-US" sz="1800" b="0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 previous ZEB studies, and the report’s purpose and structure. 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US" sz="1800" b="1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Garage Concepts –</a:t>
            </a:r>
            <a:r>
              <a:rPr lang="en-US" sz="1800" b="0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 Overview of the general background and approach taken to develop garage concepts and estimate power needs, and presents the site-specific design concepts, improvements, and considerations.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US" sz="1800" b="1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ZEB Transition</a:t>
            </a:r>
            <a:r>
              <a:rPr lang="en-US" sz="1800" b="0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en-US" sz="1800" b="0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 Presents the proposed construction schedule and procurement schedule. 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en-US" sz="1800" b="1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Costs and Funding – </a:t>
            </a:r>
            <a:r>
              <a:rPr lang="en-US" sz="1800" b="0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Presents an opinion of probable costs associated with the transition.  </a:t>
            </a:r>
          </a:p>
          <a:p>
            <a:pPr algn="l" rtl="0" fontAlgn="base">
              <a:buFont typeface="+mj-lt"/>
              <a:buAutoNum type="arabicPeriod" startAt="5"/>
            </a:pPr>
            <a:r>
              <a:rPr lang="en-US" sz="1800" b="1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Findings and Next Steps</a:t>
            </a:r>
            <a:r>
              <a:rPr lang="en-US" sz="1800" b="0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–</a:t>
            </a:r>
            <a:r>
              <a:rPr lang="en-US" sz="1800" b="0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 Summarizes the findings of the report and identifies the next steps in the process of transitioning </a:t>
            </a:r>
            <a:r>
              <a:rPr lang="en-US" sz="1800" b="0" i="0" err="1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SacRT’s</a:t>
            </a:r>
            <a:r>
              <a:rPr lang="en-US" sz="1800" b="0" i="0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 fleet to ZEBs.   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4D8C4-DE21-4852-9781-B1360194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318D-5EF9-44E1-85BA-7D851560F49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83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FEF5-A940-4E34-9853-5C950764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65" y="80434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Facilities Planning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AD850-CD4C-41F3-8963-392D1470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318D-5EF9-44E1-85BA-7D851560F49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BFF73EA-E107-4F55-8A5B-3D74228A8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4437" y="1958740"/>
            <a:ext cx="4851258" cy="4289660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Propose three new purpose built Zero Emission Bus garages</a:t>
            </a:r>
          </a:p>
          <a:p>
            <a:r>
              <a:rPr lang="en-US">
                <a:solidFill>
                  <a:schemeClr val="accent6"/>
                </a:solidFill>
              </a:rPr>
              <a:t>North, South and East</a:t>
            </a:r>
          </a:p>
          <a:p>
            <a:r>
              <a:rPr lang="en-US">
                <a:solidFill>
                  <a:schemeClr val="accent6"/>
                </a:solidFill>
              </a:rPr>
              <a:t>Will consider both Battery</a:t>
            </a:r>
          </a:p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    Electric Bus (BEB) and  </a:t>
            </a:r>
          </a:p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    Hydrogen Fuel Cell (FCEB)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</a:rPr>
              <a:t>Transition period will include temporary charging infrastructure</a:t>
            </a:r>
          </a:p>
          <a:p>
            <a:pPr marL="0" indent="0">
              <a:buNone/>
            </a:pPr>
            <a:endParaRPr lang="en-US">
              <a:solidFill>
                <a:schemeClr val="accent6"/>
              </a:solidFill>
            </a:endParaRPr>
          </a:p>
          <a:p>
            <a:endParaRPr lang="en-US">
              <a:solidFill>
                <a:schemeClr val="accent6"/>
              </a:solidFill>
            </a:endParaRPr>
          </a:p>
          <a:p>
            <a:endParaRPr lang="en-US"/>
          </a:p>
        </p:txBody>
      </p:sp>
      <p:pic>
        <p:nvPicPr>
          <p:cNvPr id="10" name="Picture 9" descr="A bus parked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EA97A529-97F8-4D54-B208-496808643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35" y="2161145"/>
            <a:ext cx="4039985" cy="302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13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3C9E-AB1C-4763-BB3F-0CACDDA2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9565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Facilities Planning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7BC0C-95A9-4A2E-9218-343F8E3B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318D-5EF9-44E1-85BA-7D851560F49D}" type="slidenum">
              <a:rPr lang="en-US" altLang="en-US" smtClean="0"/>
              <a:pPr/>
              <a:t>5</a:t>
            </a:fld>
            <a:endParaRPr lang="en-US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06D429B-A6E5-4A89-97D2-E65AF24E5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986654"/>
              </p:ext>
            </p:extLst>
          </p:nvPr>
        </p:nvGraphicFramePr>
        <p:xfrm>
          <a:off x="512527" y="1509452"/>
          <a:ext cx="7999701" cy="3838333"/>
        </p:xfrm>
        <a:graphic>
          <a:graphicData uri="http://schemas.openxmlformats.org/drawingml/2006/table">
            <a:tbl>
              <a:tblPr/>
              <a:tblGrid>
                <a:gridCol w="1615539">
                  <a:extLst>
                    <a:ext uri="{9D8B030D-6E8A-4147-A177-3AD203B41FA5}">
                      <a16:colId xmlns:a16="http://schemas.microsoft.com/office/drawing/2014/main" val="2572643454"/>
                    </a:ext>
                  </a:extLst>
                </a:gridCol>
                <a:gridCol w="2128054">
                  <a:extLst>
                    <a:ext uri="{9D8B030D-6E8A-4147-A177-3AD203B41FA5}">
                      <a16:colId xmlns:a16="http://schemas.microsoft.com/office/drawing/2014/main" val="1086370981"/>
                    </a:ext>
                  </a:extLst>
                </a:gridCol>
                <a:gridCol w="2128054">
                  <a:extLst>
                    <a:ext uri="{9D8B030D-6E8A-4147-A177-3AD203B41FA5}">
                      <a16:colId xmlns:a16="http://schemas.microsoft.com/office/drawing/2014/main" val="304064699"/>
                    </a:ext>
                  </a:extLst>
                </a:gridCol>
                <a:gridCol w="2128054">
                  <a:extLst>
                    <a:ext uri="{9D8B030D-6E8A-4147-A177-3AD203B41FA5}">
                      <a16:colId xmlns:a16="http://schemas.microsoft.com/office/drawing/2014/main" val="942788184"/>
                    </a:ext>
                  </a:extLst>
                </a:gridCol>
              </a:tblGrid>
              <a:tr h="374141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2000" b="1" i="0">
                          <a:solidFill>
                            <a:srgbClr val="FFFFFF"/>
                          </a:solidFill>
                          <a:effectLst/>
                          <a:latin typeface="Montserrat Light" panose="00000400000000000000" pitchFamily="2" charset="0"/>
                        </a:rPr>
                        <a:t>Facility </a:t>
                      </a:r>
                      <a:endParaRPr lang="fr-CA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2000" b="1" i="0">
                          <a:solidFill>
                            <a:srgbClr val="FFFFFF"/>
                          </a:solidFill>
                          <a:effectLst/>
                          <a:latin typeface="Montserrat Light" panose="00000400000000000000" pitchFamily="2" charset="0"/>
                        </a:rPr>
                        <a:t>East Garage </a:t>
                      </a:r>
                      <a:endParaRPr lang="fr-CA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2000" b="1" i="0">
                          <a:solidFill>
                            <a:srgbClr val="FFFFFF"/>
                          </a:solidFill>
                          <a:effectLst/>
                          <a:latin typeface="Montserrat Light" panose="00000400000000000000" pitchFamily="2" charset="0"/>
                        </a:rPr>
                        <a:t>North Garage </a:t>
                      </a:r>
                      <a:endParaRPr lang="fr-CA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2000" b="1" i="0">
                          <a:solidFill>
                            <a:srgbClr val="FFFFFF"/>
                          </a:solidFill>
                          <a:effectLst/>
                          <a:latin typeface="Montserrat Light" panose="00000400000000000000" pitchFamily="2" charset="0"/>
                        </a:rPr>
                        <a:t>South Garage </a:t>
                      </a:r>
                      <a:endParaRPr lang="fr-CA" sz="20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77089"/>
                  </a:ext>
                </a:extLst>
              </a:tr>
              <a:tr h="598625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Location </a:t>
                      </a:r>
                      <a:endParaRPr lang="fr-CA" sz="1200" b="1" i="0">
                        <a:effectLst/>
                      </a:endParaRPr>
                    </a:p>
                  </a:txBody>
                  <a:tcPr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 cap="all">
                          <a:effectLst/>
                          <a:latin typeface="Montserrat Light" panose="00000400000000000000" pitchFamily="2" charset="0"/>
                        </a:rPr>
                        <a:t>TBD</a:t>
                      </a:r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 </a:t>
                      </a:r>
                      <a:endParaRPr lang="fr-CA" sz="1200" b="1" i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TBD </a:t>
                      </a:r>
                      <a:endParaRPr lang="fr-CA" sz="1200" b="1" i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TBD</a:t>
                      </a:r>
                      <a:endParaRPr lang="fr-CA" sz="1200" b="1" i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616271"/>
                  </a:ext>
                </a:extLst>
              </a:tr>
              <a:tr h="598625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Function </a:t>
                      </a:r>
                      <a:endParaRPr lang="fr-CA" sz="1200" b="1" i="0">
                        <a:effectLst/>
                      </a:endParaRPr>
                    </a:p>
                  </a:txBody>
                  <a:tcPr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Storage and Dispatch </a:t>
                      </a:r>
                      <a:endParaRPr lang="fr-CA" sz="1200" b="1" i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Storage, Dispatch, O&amp;M </a:t>
                      </a:r>
                      <a:endParaRPr lang="fr-CA" sz="1200" b="1" i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Storage, Dispatch, O&amp;M </a:t>
                      </a:r>
                      <a:endParaRPr lang="fr-CA" sz="1200" b="1" i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054305"/>
                  </a:ext>
                </a:extLst>
              </a:tr>
              <a:tr h="598625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ZEB Operations* </a:t>
                      </a:r>
                      <a:endParaRPr lang="fr-CA" sz="1200" b="1" i="0">
                        <a:effectLst/>
                      </a:endParaRPr>
                    </a:p>
                  </a:txBody>
                  <a:tcPr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BEB-</a:t>
                      </a:r>
                      <a:r>
                        <a:rPr lang="fr-CA" sz="1200" b="1" i="0" err="1">
                          <a:effectLst/>
                          <a:latin typeface="Montserrat Light" panose="00000400000000000000" pitchFamily="2" charset="0"/>
                        </a:rPr>
                        <a:t>only</a:t>
                      </a:r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 </a:t>
                      </a:r>
                      <a:endParaRPr lang="fr-CA" sz="1200" b="1" i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BEB and/or FCEB </a:t>
                      </a:r>
                      <a:endParaRPr lang="fr-CA" sz="1200" b="1" i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BEB and/or FCEB </a:t>
                      </a:r>
                      <a:endParaRPr lang="fr-CA" sz="1200" b="1" i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813050"/>
                  </a:ext>
                </a:extLst>
              </a:tr>
              <a:tr h="823109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Minimum Fleet </a:t>
                      </a:r>
                      <a:r>
                        <a:rPr lang="fr-CA" sz="1200" b="1" i="0" err="1">
                          <a:effectLst/>
                          <a:latin typeface="Montserrat Light" panose="00000400000000000000" pitchFamily="2" charset="0"/>
                        </a:rPr>
                        <a:t>Vehicle</a:t>
                      </a:r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 </a:t>
                      </a:r>
                      <a:r>
                        <a:rPr lang="fr-CA" sz="1200" b="1" i="0" err="1">
                          <a:effectLst/>
                          <a:latin typeface="Montserrat Light" panose="00000400000000000000" pitchFamily="2" charset="0"/>
                        </a:rPr>
                        <a:t>Capacity</a:t>
                      </a:r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 </a:t>
                      </a:r>
                      <a:endParaRPr lang="fr-CA" sz="1200" b="1" i="0">
                        <a:effectLst/>
                      </a:endParaRPr>
                    </a:p>
                  </a:txBody>
                  <a:tcPr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35 </a:t>
                      </a:r>
                      <a:endParaRPr lang="fr-CA" sz="1200" b="1" i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100 </a:t>
                      </a:r>
                      <a:endParaRPr lang="fr-CA" sz="1200" b="1" i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300</a:t>
                      </a:r>
                      <a:endParaRPr lang="fr-CA" sz="1200" b="1" i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337325"/>
                  </a:ext>
                </a:extLst>
              </a:tr>
              <a:tr h="823109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Operational Specifications </a:t>
                      </a:r>
                      <a:endParaRPr lang="fr-CA" sz="1200" b="1" i="0">
                        <a:effectLst/>
                      </a:endParaRPr>
                    </a:p>
                  </a:txBody>
                  <a:tcPr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 err="1">
                          <a:effectLst/>
                          <a:latin typeface="Montserrat Light" panose="00000400000000000000" pitchFamily="2" charset="0"/>
                        </a:rPr>
                        <a:t>Herringbone</a:t>
                      </a:r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 Parking </a:t>
                      </a:r>
                      <a:endParaRPr lang="fr-CA" sz="1200" b="1" i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 err="1">
                          <a:effectLst/>
                          <a:latin typeface="Montserrat Light" panose="00000400000000000000" pitchFamily="2" charset="0"/>
                        </a:rPr>
                        <a:t>Herringbone</a:t>
                      </a:r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 Parking </a:t>
                      </a:r>
                      <a:endParaRPr lang="fr-CA" sz="1200" b="1" i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200" b="1" i="0" err="1">
                          <a:effectLst/>
                          <a:latin typeface="Montserrat Light" panose="00000400000000000000" pitchFamily="2" charset="0"/>
                        </a:rPr>
                        <a:t>Herringbone</a:t>
                      </a:r>
                      <a:r>
                        <a:rPr lang="fr-CA" sz="1200" b="1" i="0">
                          <a:effectLst/>
                          <a:latin typeface="Montserrat Light" panose="00000400000000000000" pitchFamily="2" charset="0"/>
                        </a:rPr>
                        <a:t> Parking </a:t>
                      </a:r>
                      <a:endParaRPr lang="fr-CA" sz="1200" b="1" i="0">
                        <a:effectLst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380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12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FC65-83E8-46C3-BFDD-553331983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7396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Garage Concepts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D60EA-807F-4C70-BD48-BD8D2457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318D-5EF9-44E1-85BA-7D851560F49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146" name="Picture 2" descr="Diagram&#10;&#10;Description automatically generated">
            <a:extLst>
              <a:ext uri="{FF2B5EF4-FFF2-40B4-BE49-F238E27FC236}">
                <a16:creationId xmlns:a16="http://schemas.microsoft.com/office/drawing/2014/main" id="{FEBCB5FE-8988-4967-A8A9-E59668907A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3" y="1521196"/>
            <a:ext cx="7773556" cy="50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21B466-4D04-45D1-ACF1-E06652BFD577}"/>
              </a:ext>
            </a:extLst>
          </p:cNvPr>
          <p:cNvSpPr/>
          <p:nvPr/>
        </p:nvSpPr>
        <p:spPr bwMode="auto">
          <a:xfrm>
            <a:off x="7958051" y="2748742"/>
            <a:ext cx="99753" cy="6373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69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A6057-D718-4005-8FC2-361DD947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314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ZEV Transition Schedule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D176D-8924-4580-A524-313D90E8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318D-5EF9-44E1-85BA-7D851560F49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A7B10F4-3912-4BBE-ADC0-ADAF6889F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6" y="1845425"/>
            <a:ext cx="8007927" cy="37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20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1F7D-231B-435D-AEF4-8461F0EC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3776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Cost Estimates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7A22E-17E7-42F5-967B-262495B32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23" y="1493232"/>
            <a:ext cx="7866611" cy="490756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Vehicles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Facilities</a:t>
            </a:r>
          </a:p>
          <a:p>
            <a:pPr marL="0" indent="0">
              <a:buNone/>
            </a:pPr>
            <a:endParaRPr lang="en-US">
              <a:solidFill>
                <a:schemeClr val="accent6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9534F-D491-4561-8C7A-6C244644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318D-5EF9-44E1-85BA-7D851560F49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0115B6-FE18-4713-B6CA-FDC223DF5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6" y="1971987"/>
            <a:ext cx="8353141" cy="1713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66D2D5-DF08-4090-B008-D1F599519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13" y="4180233"/>
            <a:ext cx="8375173" cy="1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7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EC49-83A0-45B1-B709-3D07C8C2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809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Construction Schedule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232FC80-EC0B-4ADE-BC3B-78835DBBF2D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1668800"/>
              </p:ext>
            </p:extLst>
          </p:nvPr>
        </p:nvGraphicFramePr>
        <p:xfrm>
          <a:off x="268778" y="1441034"/>
          <a:ext cx="8606443" cy="4854157"/>
        </p:xfrm>
        <a:graphic>
          <a:graphicData uri="http://schemas.openxmlformats.org/drawingml/2006/table">
            <a:tbl>
              <a:tblPr/>
              <a:tblGrid>
                <a:gridCol w="1500427">
                  <a:extLst>
                    <a:ext uri="{9D8B030D-6E8A-4147-A177-3AD203B41FA5}">
                      <a16:colId xmlns:a16="http://schemas.microsoft.com/office/drawing/2014/main" val="1555471402"/>
                    </a:ext>
                  </a:extLst>
                </a:gridCol>
                <a:gridCol w="1728489">
                  <a:extLst>
                    <a:ext uri="{9D8B030D-6E8A-4147-A177-3AD203B41FA5}">
                      <a16:colId xmlns:a16="http://schemas.microsoft.com/office/drawing/2014/main" val="591481046"/>
                    </a:ext>
                  </a:extLst>
                </a:gridCol>
                <a:gridCol w="3805079">
                  <a:extLst>
                    <a:ext uri="{9D8B030D-6E8A-4147-A177-3AD203B41FA5}">
                      <a16:colId xmlns:a16="http://schemas.microsoft.com/office/drawing/2014/main" val="2196429489"/>
                    </a:ext>
                  </a:extLst>
                </a:gridCol>
                <a:gridCol w="1572448">
                  <a:extLst>
                    <a:ext uri="{9D8B030D-6E8A-4147-A177-3AD203B41FA5}">
                      <a16:colId xmlns:a16="http://schemas.microsoft.com/office/drawing/2014/main" val="2266493099"/>
                    </a:ext>
                  </a:extLst>
                </a:gridCol>
              </a:tblGrid>
              <a:tr h="585847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 err="1">
                          <a:solidFill>
                            <a:srgbClr val="FFFFFF"/>
                          </a:solidFill>
                          <a:effectLst/>
                          <a:latin typeface="Montserrat Light" panose="00000400000000000000" pitchFamily="2" charset="0"/>
                        </a:rPr>
                        <a:t>Responsibility</a:t>
                      </a:r>
                      <a:r>
                        <a:rPr lang="fr-CA" sz="1400" b="1" i="0">
                          <a:solidFill>
                            <a:srgbClr val="FFFFFF"/>
                          </a:solidFill>
                          <a:effectLst/>
                          <a:latin typeface="Montserrat Light" panose="00000400000000000000" pitchFamily="2" charset="0"/>
                        </a:rPr>
                        <a:t> </a:t>
                      </a:r>
                      <a:endParaRPr lang="fr-CA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solidFill>
                            <a:srgbClr val="FFFFFF"/>
                          </a:solidFill>
                          <a:effectLst/>
                          <a:latin typeface="Montserrat Light" panose="00000400000000000000" pitchFamily="2" charset="0"/>
                        </a:rPr>
                        <a:t>Stage </a:t>
                      </a:r>
                      <a:endParaRPr lang="fr-CA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solidFill>
                            <a:srgbClr val="FFFFFF"/>
                          </a:solidFill>
                          <a:effectLst/>
                          <a:latin typeface="Montserrat Light" panose="00000400000000000000" pitchFamily="2" charset="0"/>
                        </a:rPr>
                        <a:t>Description </a:t>
                      </a:r>
                      <a:endParaRPr lang="fr-CA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solidFill>
                            <a:srgbClr val="FFFFFF"/>
                          </a:solidFill>
                          <a:effectLst/>
                          <a:latin typeface="Montserrat Light" panose="00000400000000000000" pitchFamily="2" charset="0"/>
                        </a:rPr>
                        <a:t>Duration (</a:t>
                      </a:r>
                      <a:r>
                        <a:rPr lang="fr-CA" sz="1400" b="1" i="0" err="1">
                          <a:solidFill>
                            <a:srgbClr val="FFFFFF"/>
                          </a:solidFill>
                          <a:effectLst/>
                          <a:latin typeface="Montserrat Light" panose="00000400000000000000" pitchFamily="2" charset="0"/>
                        </a:rPr>
                        <a:t>months</a:t>
                      </a:r>
                      <a:r>
                        <a:rPr lang="fr-CA" sz="1400" b="1" i="0">
                          <a:solidFill>
                            <a:srgbClr val="FFFFFF"/>
                          </a:solidFill>
                          <a:effectLst/>
                          <a:latin typeface="Montserrat Light" panose="00000400000000000000" pitchFamily="2" charset="0"/>
                        </a:rPr>
                        <a:t>) </a:t>
                      </a:r>
                      <a:endParaRPr lang="fr-CA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13328"/>
                  </a:ext>
                </a:extLst>
              </a:tr>
              <a:tr h="836924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SacRT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Land Acquisition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effectLst/>
                          <a:latin typeface="Montserrat Light" panose="00000400000000000000" pitchFamily="2" charset="0"/>
                        </a:rPr>
                        <a:t>Identify and acquire land for the new garages. This would include environmental clearance and permitting. </a:t>
                      </a:r>
                      <a:endParaRPr lang="en-US" sz="1400" b="1" i="0">
                        <a:effectLst/>
                      </a:endParaRPr>
                    </a:p>
                  </a:txBody>
                  <a:tcPr marL="68126" marR="68126" marT="34063" marB="34063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18 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238140"/>
                  </a:ext>
                </a:extLst>
              </a:tr>
              <a:tr h="711385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SMUD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Utility Enhancements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effectLst/>
                          <a:latin typeface="Montserrat Light" panose="00000400000000000000" pitchFamily="2" charset="0"/>
                        </a:rPr>
                        <a:t>Plan, design, and construct off-site utility enhancements to support the power needs of each garage. </a:t>
                      </a:r>
                      <a:endParaRPr lang="en-US" sz="1400" b="1" i="0">
                        <a:effectLst/>
                      </a:endParaRPr>
                    </a:p>
                  </a:txBody>
                  <a:tcPr marL="68126" marR="68126" marT="34063" marB="34063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36 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222672"/>
                  </a:ext>
                </a:extLst>
              </a:tr>
              <a:tr h="711385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SacRT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Design Procurement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effectLst/>
                          <a:latin typeface="Montserrat Light" panose="00000400000000000000" pitchFamily="2" charset="0"/>
                        </a:rPr>
                        <a:t>Develop, advertise, and award contract to develop detailed designs for each garage.  </a:t>
                      </a:r>
                      <a:endParaRPr lang="en-US" sz="1400" b="1" i="0">
                        <a:effectLst/>
                      </a:endParaRPr>
                    </a:p>
                  </a:txBody>
                  <a:tcPr marL="68126" marR="68126" marT="34063" marB="34063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12 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4000"/>
                  </a:ext>
                </a:extLst>
              </a:tr>
              <a:tr h="334770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Designer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Detailed Design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effectLst/>
                          <a:latin typeface="Montserrat Light" panose="00000400000000000000" pitchFamily="2" charset="0"/>
                        </a:rPr>
                        <a:t>Take conceptual designs to 100%. </a:t>
                      </a:r>
                      <a:endParaRPr lang="en-US" sz="1400" b="1" i="0">
                        <a:effectLst/>
                      </a:endParaRPr>
                    </a:p>
                  </a:txBody>
                  <a:tcPr marL="68126" marR="68126" marT="34063" marB="34063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18 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985370"/>
                  </a:ext>
                </a:extLst>
              </a:tr>
              <a:tr h="711385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SacRT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Construction Procurement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effectLst/>
                          <a:latin typeface="Montserrat Light" panose="00000400000000000000" pitchFamily="2" charset="0"/>
                        </a:rPr>
                        <a:t>Develop, advertise, and award contract to construct infrastructure at each garage. </a:t>
                      </a:r>
                      <a:endParaRPr lang="en-US" sz="1400" b="1" i="0">
                        <a:effectLst/>
                      </a:endParaRPr>
                    </a:p>
                  </a:txBody>
                  <a:tcPr marL="68126" marR="68126" marT="34063" marB="34063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12 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89386"/>
                  </a:ext>
                </a:extLst>
              </a:tr>
              <a:tr h="962461"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Contractor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Construction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effectLst/>
                          <a:latin typeface="Montserrat Light" panose="00000400000000000000" pitchFamily="2" charset="0"/>
                        </a:rPr>
                        <a:t>Construction at each garage, including the structure, charging/fueling infrastructure, and supporting connections. </a:t>
                      </a:r>
                      <a:endParaRPr lang="en-US" sz="1400" b="1" i="0">
                        <a:effectLst/>
                      </a:endParaRPr>
                    </a:p>
                  </a:txBody>
                  <a:tcPr marL="68126" marR="68126" marT="34063" marB="34063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CA" sz="1400" b="1" i="0">
                          <a:effectLst/>
                          <a:latin typeface="Montserrat Light" panose="00000400000000000000" pitchFamily="2" charset="0"/>
                        </a:rPr>
                        <a:t>24 </a:t>
                      </a:r>
                      <a:endParaRPr lang="fr-CA" sz="1400" b="1" i="0">
                        <a:effectLst/>
                      </a:endParaRPr>
                    </a:p>
                  </a:txBody>
                  <a:tcPr marL="68126" marR="68126" marT="34063" marB="34063" anchor="ctr">
                    <a:lnL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171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496019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CEC8B-354D-447E-AEF3-CD423CCB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318D-5EF9-44E1-85BA-7D851560F49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167608"/>
      </p:ext>
    </p:extLst>
  </p:cSld>
  <p:clrMapOvr>
    <a:masterClrMapping/>
  </p:clrMapOvr>
</p:sld>
</file>

<file path=ppt/theme/theme1.xml><?xml version="1.0" encoding="utf-8"?>
<a:theme xmlns:a="http://schemas.openxmlformats.org/drawingml/2006/main" name="03-28-16 FY2017 Budget Presentation">
  <a:themeElements>
    <a:clrScheme name="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442fd05-5a68-48d9-add5-5f5e412f09e7">
      <UserInfo>
        <DisplayName>Laura Ham</DisplayName>
        <AccountId>1284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95E646DA97404A8548EED6230BA79C" ma:contentTypeVersion="11" ma:contentTypeDescription="Create a new document." ma:contentTypeScope="" ma:versionID="9c2a67c148fb765d8ec3051569829324">
  <xsd:schema xmlns:xsd="http://www.w3.org/2001/XMLSchema" xmlns:xs="http://www.w3.org/2001/XMLSchema" xmlns:p="http://schemas.microsoft.com/office/2006/metadata/properties" xmlns:ns2="c752bfd8-da46-4826-84d5-db40fdd32d4e" xmlns:ns3="8442fd05-5a68-48d9-add5-5f5e412f09e7" targetNamespace="http://schemas.microsoft.com/office/2006/metadata/properties" ma:root="true" ma:fieldsID="34025b87f308288121c9b77ec0590f06" ns2:_="" ns3:_="">
    <xsd:import namespace="c752bfd8-da46-4826-84d5-db40fdd32d4e"/>
    <xsd:import namespace="8442fd05-5a68-48d9-add5-5f5e412f0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2bfd8-da46-4826-84d5-db40fdd3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2fd05-5a68-48d9-add5-5f5e412f0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3F91AF-1D5A-4666-B1C6-096D7D9CE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90D2D9-2615-455E-8D3A-2005B5ACF9EE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8442fd05-5a68-48d9-add5-5f5e412f09e7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c752bfd8-da46-4826-84d5-db40fdd32d4e"/>
  </ds:schemaRefs>
</ds:datastoreItem>
</file>

<file path=customXml/itemProps3.xml><?xml version="1.0" encoding="utf-8"?>
<ds:datastoreItem xmlns:ds="http://schemas.openxmlformats.org/officeDocument/2006/customXml" ds:itemID="{F725BF34-8BD1-4F23-8E78-44BCD26A0C3D}">
  <ds:schemaRefs>
    <ds:schemaRef ds:uri="8442fd05-5a68-48d9-add5-5f5e412f09e7"/>
    <ds:schemaRef ds:uri="c752bfd8-da46-4826-84d5-db40fdd32d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Management meeting 572020</Template>
  <TotalTime>0</TotalTime>
  <Words>511</Words>
  <Application>Microsoft Office PowerPoint</Application>
  <PresentationFormat>On-screen Show (4:3)</PresentationFormat>
  <Paragraphs>108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Montserrat Light</vt:lpstr>
      <vt:lpstr>03-28-16 FY2017 Budget Presentation</vt:lpstr>
      <vt:lpstr>Zero Emission Vehicle  Transition Plan Phase II  </vt:lpstr>
      <vt:lpstr>PowerPoint Presentation</vt:lpstr>
      <vt:lpstr>ZEV Planning Phase II</vt:lpstr>
      <vt:lpstr>Facilities Planning</vt:lpstr>
      <vt:lpstr>Facilities Planning</vt:lpstr>
      <vt:lpstr>Garage Concepts</vt:lpstr>
      <vt:lpstr>ZEV Transition Schedule</vt:lpstr>
      <vt:lpstr>Cost Estimates</vt:lpstr>
      <vt:lpstr>Construction Schedule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2020</dc:title>
  <dc:creator>James Boyle</dc:creator>
  <cp:lastModifiedBy>James Boyle</cp:lastModifiedBy>
  <cp:revision>2</cp:revision>
  <cp:lastPrinted>2021-11-10T23:42:50Z</cp:lastPrinted>
  <dcterms:created xsi:type="dcterms:W3CDTF">2020-10-14T16:31:04Z</dcterms:created>
  <dcterms:modified xsi:type="dcterms:W3CDTF">2022-03-14T23:23:55Z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0x0101003995E646DA97404A8548EED6230BA79C</vt:lpwstr>
  </property>
  <property fmtid="{D5CDD505-2E9C-101B-9397-08002B2CF9AE}" pid="3" name="Order">
    <vt:r8>3800</vt:r8>
  </property>
</Properties>
</file>